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36"/>
  </p:notesMasterIdLst>
  <p:sldIdLst>
    <p:sldId id="256" r:id="rId2"/>
    <p:sldId id="257" r:id="rId3"/>
    <p:sldId id="258" r:id="rId4"/>
    <p:sldId id="282" r:id="rId5"/>
    <p:sldId id="259" r:id="rId6"/>
    <p:sldId id="283" r:id="rId7"/>
    <p:sldId id="284" r:id="rId8"/>
    <p:sldId id="263" r:id="rId9"/>
    <p:sldId id="261" r:id="rId10"/>
    <p:sldId id="286" r:id="rId11"/>
    <p:sldId id="293" r:id="rId12"/>
    <p:sldId id="288" r:id="rId13"/>
    <p:sldId id="289" r:id="rId14"/>
    <p:sldId id="290" r:id="rId15"/>
    <p:sldId id="291" r:id="rId16"/>
    <p:sldId id="269" r:id="rId17"/>
    <p:sldId id="295" r:id="rId18"/>
    <p:sldId id="296" r:id="rId19"/>
    <p:sldId id="299" r:id="rId20"/>
    <p:sldId id="300" r:id="rId21"/>
    <p:sldId id="297" r:id="rId22"/>
    <p:sldId id="260" r:id="rId23"/>
    <p:sldId id="292" r:id="rId24"/>
    <p:sldId id="271" r:id="rId25"/>
    <p:sldId id="272" r:id="rId26"/>
    <p:sldId id="273" r:id="rId27"/>
    <p:sldId id="274" r:id="rId28"/>
    <p:sldId id="275" r:id="rId29"/>
    <p:sldId id="276" r:id="rId30"/>
    <p:sldId id="278" r:id="rId31"/>
    <p:sldId id="294" r:id="rId32"/>
    <p:sldId id="279" r:id="rId33"/>
    <p:sldId id="280" r:id="rId34"/>
    <p:sldId id="298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2769" autoAdjust="0"/>
  </p:normalViewPr>
  <p:slideViewPr>
    <p:cSldViewPr>
      <p:cViewPr varScale="1">
        <p:scale>
          <a:sx n="86" d="100"/>
          <a:sy n="86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F406C5C-7C57-4975-A49E-CD803731EE60}" type="datetimeFigureOut">
              <a:rPr lang="en-ZA"/>
              <a:pPr>
                <a:defRPr/>
              </a:pPr>
              <a:t>22-Jul-18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83878CB-28AA-4ED0-97CE-A517DAE55A6D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96311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ZA" altLang="en-US" smtClean="0"/>
              <a:t>Concept of single user vs multiple users including examples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Concept of multitasking including examples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Concept of Task Manager (Windows)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Management of files: File types, properties, file attributes such as read-only and hidden as well as metadata such as the author and title properties of documents, import, export, search and conversion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Operating system utilities (what is it? why is it needed?):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File management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Schedule/update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Coordinate tasks - Concept of spooling when printing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Compress/decompress files and folders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Security features such as access control, control of spyware, adware and firewall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Backup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Anti-virus software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General troubleshooting using utility software</a:t>
            </a:r>
            <a:endParaRPr lang="en-ZA" altLang="en-US" sz="1400" smtClean="0"/>
          </a:p>
          <a:p>
            <a:pPr lvl="1">
              <a:spcBef>
                <a:spcPct val="0"/>
              </a:spcBef>
            </a:pPr>
            <a:r>
              <a:rPr lang="en-ZA" altLang="en-US" smtClean="0"/>
              <a:t>e.g. defragmentation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Factors that influence performance such as: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RAM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Type of processor, processor speed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Number of applications running and caching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Hard disk space/fragmentation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r>
              <a:rPr lang="en-ZA" altLang="en-US" smtClean="0"/>
              <a:t>- Influence of malware - Basic concepts/non-technical</a:t>
            </a:r>
            <a:endParaRPr lang="en-ZA" altLang="en-US" sz="1400" smtClean="0"/>
          </a:p>
          <a:p>
            <a:pPr>
              <a:spcBef>
                <a:spcPct val="0"/>
              </a:spcBef>
            </a:pPr>
            <a:endParaRPr lang="en-ZA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7C11BF-D923-4C34-9B1F-B829F17B58FE}" type="slidenum">
              <a:rPr lang="en-ZA" altLang="en-US"/>
              <a:pPr eaLnBrk="1" hangingPunct="1"/>
              <a:t>2</a:t>
            </a:fld>
            <a:endParaRPr lang="en-ZA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ZA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6068A8-F6F5-4845-A027-DBF49424D24E}" type="slidenum">
              <a:rPr lang="en-ZA" altLang="en-US"/>
              <a:pPr eaLnBrk="1" hangingPunct="1"/>
              <a:t>24</a:t>
            </a:fld>
            <a:endParaRPr lang="en-ZA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pic>
        <p:nvPicPr>
          <p:cNvPr id="38" name="Picture 4" descr="my ma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357563"/>
            <a:ext cx="26670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7451725" y="6308725"/>
            <a:ext cx="14398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ZA" altLang="en-US" sz="1200" smtClean="0"/>
              <a:t>© Vera Castleman</a:t>
            </a:r>
            <a:endParaRPr lang="en-US" altLang="en-US" sz="120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A0B58-48DA-4D93-A485-B3B86760D1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14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2813C-8851-4AB9-AA89-14736F5F1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768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590A0-BCF8-49C8-A1FC-164784C47E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02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97888-9C67-4B27-97E7-78CA76AD70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89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8E5E5-0340-4FAD-BCE2-DE4DA51294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478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91835-ECFD-43AB-9497-7E2C1C4591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46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482C4-6C2C-449A-8843-1677475F46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99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8E3F9-1C3A-4A42-AEEC-765F693581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7174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A7C87-67EA-46DD-878C-7D79B7A93E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061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02ED8-51BC-45EB-BBFF-64A024AB7F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22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BE803-036D-474B-95F0-1AA855969D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20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E9F89458-593D-4D20-BD9B-8F830F7C4A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ZA" altLang="en-US" smtClean="0"/>
            </a:p>
          </p:txBody>
        </p:sp>
      </p:grpSp>
      <p:pic>
        <p:nvPicPr>
          <p:cNvPr id="1033" name="Picture 40" descr="my man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5516563"/>
            <a:ext cx="106045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5" Type="http://schemas.openxmlformats.org/officeDocument/2006/relationships/slide" Target="slide31.xml"/><Relationship Id="rId4" Type="http://schemas.openxmlformats.org/officeDocument/2006/relationships/slide" Target="slide3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4" Type="http://schemas.openxmlformats.org/officeDocument/2006/relationships/slide" Target="slide12.xml"/><Relationship Id="rId9" Type="http://schemas.openxmlformats.org/officeDocument/2006/relationships/slide" Target="slide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Software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Grade 12 CAT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Recycle Bin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624137"/>
          </a:xfrm>
        </p:spPr>
        <p:txBody>
          <a:bodyPr/>
          <a:lstStyle/>
          <a:p>
            <a:pPr eaLnBrk="1" hangingPunct="1"/>
            <a:r>
              <a:rPr lang="en-ZA" altLang="en-US" smtClean="0"/>
              <a:t>Deleted items stored here.</a:t>
            </a:r>
          </a:p>
          <a:p>
            <a:pPr eaLnBrk="1" hangingPunct="1"/>
            <a:r>
              <a:rPr lang="en-ZA" altLang="en-US" smtClean="0"/>
              <a:t>Can be restored or permanently deleted. </a:t>
            </a:r>
          </a:p>
          <a:p>
            <a:pPr eaLnBrk="1" hangingPunct="1"/>
            <a:r>
              <a:rPr lang="en-ZA" altLang="en-US" smtClean="0"/>
              <a:t>When full, the oldest files will be deleted in  first (</a:t>
            </a:r>
            <a:r>
              <a:rPr lang="en-ZA" altLang="en-US" b="1" smtClean="0"/>
              <a:t>FIFO </a:t>
            </a:r>
            <a:r>
              <a:rPr lang="en-ZA" altLang="en-US" smtClean="0"/>
              <a:t>– </a:t>
            </a:r>
            <a:r>
              <a:rPr lang="en-ZA" altLang="en-US" b="1" smtClean="0"/>
              <a:t>F</a:t>
            </a:r>
            <a:r>
              <a:rPr lang="en-ZA" altLang="en-US" smtClean="0"/>
              <a:t>irst </a:t>
            </a:r>
            <a:r>
              <a:rPr lang="en-ZA" altLang="en-US" b="1" smtClean="0"/>
              <a:t>I</a:t>
            </a:r>
            <a:r>
              <a:rPr lang="en-ZA" altLang="en-US" smtClean="0"/>
              <a:t>n </a:t>
            </a:r>
            <a:r>
              <a:rPr lang="en-ZA" altLang="en-US" b="1" smtClean="0"/>
              <a:t>F</a:t>
            </a:r>
            <a:r>
              <a:rPr lang="en-ZA" altLang="en-US" smtClean="0"/>
              <a:t>irst </a:t>
            </a:r>
            <a:r>
              <a:rPr lang="en-ZA" altLang="en-US" b="1" smtClean="0"/>
              <a:t>O</a:t>
            </a:r>
            <a:r>
              <a:rPr lang="en-ZA" altLang="en-US" smtClean="0"/>
              <a:t>ut). </a:t>
            </a:r>
            <a:endParaRPr lang="en-US" altLang="en-US" smtClean="0"/>
          </a:p>
        </p:txBody>
      </p:sp>
      <p:sp>
        <p:nvSpPr>
          <p:cNvPr id="15364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6019800"/>
            <a:ext cx="16002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Defrag</a:t>
            </a:r>
            <a:endParaRPr lang="en-US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ZA" altLang="en-US" sz="2600" smtClean="0"/>
              <a:t>Sometimes your hard drive will take long to load a file. </a:t>
            </a:r>
          </a:p>
          <a:p>
            <a:pPr eaLnBrk="1" hangingPunct="1"/>
            <a:r>
              <a:rPr lang="en-ZA" altLang="en-US" sz="2600" smtClean="0"/>
              <a:t>Files become fragmented as they increase in size. </a:t>
            </a:r>
          </a:p>
          <a:p>
            <a:pPr eaLnBrk="1" hangingPunct="1"/>
            <a:r>
              <a:rPr lang="en-ZA" altLang="en-US" sz="2600" smtClean="0"/>
              <a:t>We can defragment our hard drive by using the Defrag program. </a:t>
            </a:r>
          </a:p>
          <a:p>
            <a:pPr eaLnBrk="1" hangingPunct="1"/>
            <a:r>
              <a:rPr lang="en-ZA" altLang="en-US" sz="2600" smtClean="0"/>
              <a:t>The scattered data on your hard drive is reorganised so that no file is fragmented. </a:t>
            </a:r>
          </a:p>
          <a:p>
            <a:pPr eaLnBrk="1" hangingPunct="1"/>
            <a:r>
              <a:rPr lang="en-ZA" altLang="en-US" sz="2600" smtClean="0"/>
              <a:t>This will make your computer run more efficiently. </a:t>
            </a:r>
            <a:endParaRPr lang="en-US" altLang="en-US" sz="2600" smtClean="0"/>
          </a:p>
        </p:txBody>
      </p:sp>
      <p:sp>
        <p:nvSpPr>
          <p:cNvPr id="163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6019800"/>
            <a:ext cx="16002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Disk cleanup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Helps you </a:t>
            </a:r>
          </a:p>
          <a:p>
            <a:pPr lvl="1" eaLnBrk="1" hangingPunct="1"/>
            <a:r>
              <a:rPr lang="en-ZA" altLang="en-US" smtClean="0"/>
              <a:t>to sort through and </a:t>
            </a:r>
          </a:p>
          <a:p>
            <a:pPr lvl="1" eaLnBrk="1" hangingPunct="1"/>
            <a:r>
              <a:rPr lang="en-ZA" altLang="en-US" smtClean="0"/>
              <a:t>delete unused and temporary files, </a:t>
            </a:r>
          </a:p>
          <a:p>
            <a:pPr eaLnBrk="1" hangingPunct="1"/>
            <a:r>
              <a:rPr lang="en-ZA" altLang="en-US" smtClean="0"/>
              <a:t>This frees up space on your hard drive </a:t>
            </a:r>
          </a:p>
          <a:p>
            <a:pPr eaLnBrk="1" hangingPunct="1"/>
            <a:r>
              <a:rPr lang="en-ZA" altLang="en-US" smtClean="0"/>
              <a:t>speeding up its operation.</a:t>
            </a:r>
            <a:endParaRPr lang="en-US" altLang="en-US" smtClean="0"/>
          </a:p>
        </p:txBody>
      </p:sp>
      <p:sp>
        <p:nvSpPr>
          <p:cNvPr id="1741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6019800"/>
            <a:ext cx="16002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Scan Disk – (error checking)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ZA" altLang="en-US" sz="2600" smtClean="0"/>
              <a:t>Detects errors. </a:t>
            </a:r>
          </a:p>
          <a:p>
            <a:pPr eaLnBrk="1" hangingPunct="1">
              <a:lnSpc>
                <a:spcPct val="80000"/>
              </a:lnSpc>
            </a:pPr>
            <a:endParaRPr lang="en-ZA" altLang="en-US" sz="2600" smtClean="0"/>
          </a:p>
          <a:p>
            <a:pPr eaLnBrk="1" hangingPunct="1">
              <a:lnSpc>
                <a:spcPct val="80000"/>
              </a:lnSpc>
            </a:pPr>
            <a:r>
              <a:rPr lang="en-ZA" altLang="en-US" sz="2600" smtClean="0"/>
              <a:t>The program will give you a report of the number and types of errors it has found</a:t>
            </a:r>
          </a:p>
          <a:p>
            <a:pPr eaLnBrk="1" hangingPunct="1">
              <a:lnSpc>
                <a:spcPct val="80000"/>
              </a:lnSpc>
            </a:pPr>
            <a:r>
              <a:rPr lang="en-ZA" altLang="en-US" sz="2600" smtClean="0"/>
              <a:t>It can repair some of these errors </a:t>
            </a:r>
          </a:p>
          <a:p>
            <a:pPr lvl="1" eaLnBrk="1" hangingPunct="1">
              <a:lnSpc>
                <a:spcPct val="80000"/>
              </a:lnSpc>
            </a:pPr>
            <a:r>
              <a:rPr lang="en-ZA" altLang="en-US" sz="2200" smtClean="0"/>
              <a:t>"soft" errors </a:t>
            </a:r>
            <a:r>
              <a:rPr lang="en-ZA" altLang="en-US" sz="2200" smtClean="0">
                <a:sym typeface="Wingdings" pitchFamily="2" charset="2"/>
              </a:rPr>
              <a:t></a:t>
            </a:r>
            <a:r>
              <a:rPr lang="en-ZA" altLang="en-US" sz="2200" smtClean="0"/>
              <a:t>the magnetic signal on the disk is weak or the formatting is bad</a:t>
            </a:r>
          </a:p>
          <a:p>
            <a:pPr lvl="1" eaLnBrk="1" hangingPunct="1">
              <a:lnSpc>
                <a:spcPct val="80000"/>
              </a:lnSpc>
            </a:pPr>
            <a:r>
              <a:rPr lang="en-ZA" altLang="en-US" sz="2200" smtClean="0"/>
              <a:t>"Hard" errors </a:t>
            </a:r>
            <a:r>
              <a:rPr lang="en-ZA" altLang="en-US" sz="2200" smtClean="0">
                <a:sym typeface="Wingdings" pitchFamily="2" charset="2"/>
              </a:rPr>
              <a:t></a:t>
            </a:r>
            <a:r>
              <a:rPr lang="en-ZA" altLang="en-US" sz="2200" smtClean="0"/>
              <a:t> physical damage to the disk </a:t>
            </a:r>
            <a:r>
              <a:rPr lang="en-ZA" altLang="en-US" sz="2200" smtClean="0">
                <a:sym typeface="Wingdings" pitchFamily="2" charset="2"/>
              </a:rPr>
              <a:t> </a:t>
            </a:r>
            <a:r>
              <a:rPr lang="en-ZA" altLang="en-US" sz="2200" smtClean="0"/>
              <a:t>cannot be repaired. </a:t>
            </a:r>
          </a:p>
          <a:p>
            <a:pPr eaLnBrk="1" hangingPunct="1">
              <a:lnSpc>
                <a:spcPct val="80000"/>
              </a:lnSpc>
            </a:pPr>
            <a:r>
              <a:rPr lang="en-ZA" altLang="en-US" sz="2600" smtClean="0"/>
              <a:t>Using this utility could give you advance warning of a hard drive crash giving you time to back up all your important files.</a:t>
            </a:r>
            <a:endParaRPr lang="en-US" altLang="en-US" sz="2600" smtClean="0"/>
          </a:p>
        </p:txBody>
      </p:sp>
      <p:sp>
        <p:nvSpPr>
          <p:cNvPr id="1843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6019800"/>
            <a:ext cx="16002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Anti Virus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ZA" altLang="en-US" sz="2100" smtClean="0"/>
              <a:t>These programs are needed if you:</a:t>
            </a:r>
          </a:p>
          <a:p>
            <a:pPr lvl="1" eaLnBrk="1" hangingPunct="1">
              <a:lnSpc>
                <a:spcPct val="90000"/>
              </a:lnSpc>
            </a:pPr>
            <a:r>
              <a:rPr lang="en-ZA" altLang="en-US" sz="2000" smtClean="0"/>
              <a:t>browse the internet </a:t>
            </a:r>
          </a:p>
          <a:p>
            <a:pPr lvl="1" eaLnBrk="1" hangingPunct="1">
              <a:lnSpc>
                <a:spcPct val="90000"/>
              </a:lnSpc>
            </a:pPr>
            <a:r>
              <a:rPr lang="en-ZA" altLang="en-US" sz="2000" smtClean="0"/>
              <a:t>Receive and open e-mail attachments</a:t>
            </a:r>
          </a:p>
          <a:p>
            <a:pPr lvl="1" eaLnBrk="1" hangingPunct="1">
              <a:lnSpc>
                <a:spcPct val="90000"/>
              </a:lnSpc>
            </a:pPr>
            <a:r>
              <a:rPr lang="en-ZA" altLang="en-US" sz="2000" smtClean="0"/>
              <a:t>Borrow disks from friends or</a:t>
            </a:r>
          </a:p>
          <a:p>
            <a:pPr lvl="1" eaLnBrk="1" hangingPunct="1">
              <a:lnSpc>
                <a:spcPct val="90000"/>
              </a:lnSpc>
            </a:pPr>
            <a:r>
              <a:rPr lang="en-ZA" altLang="en-US" sz="2000" smtClean="0"/>
              <a:t>Use your USB on many computers.</a:t>
            </a:r>
          </a:p>
          <a:p>
            <a:pPr eaLnBrk="1" hangingPunct="1">
              <a:lnSpc>
                <a:spcPct val="90000"/>
              </a:lnSpc>
            </a:pPr>
            <a:r>
              <a:rPr lang="en-ZA" altLang="en-US" sz="2100" smtClean="0"/>
              <a:t>Anti-virus programs:</a:t>
            </a:r>
          </a:p>
          <a:p>
            <a:pPr lvl="1" eaLnBrk="1" hangingPunct="1">
              <a:lnSpc>
                <a:spcPct val="90000"/>
              </a:lnSpc>
            </a:pPr>
            <a:r>
              <a:rPr lang="en-ZA" altLang="en-US" sz="2000" smtClean="0"/>
              <a:t>Some can be downloaded free</a:t>
            </a:r>
          </a:p>
          <a:p>
            <a:pPr lvl="1" eaLnBrk="1" hangingPunct="1">
              <a:lnSpc>
                <a:spcPct val="90000"/>
              </a:lnSpc>
            </a:pPr>
            <a:r>
              <a:rPr lang="en-ZA" altLang="en-US" sz="2000" smtClean="0"/>
              <a:t>Some will slow your system down </a:t>
            </a:r>
          </a:p>
          <a:p>
            <a:pPr lvl="1" eaLnBrk="1" hangingPunct="1">
              <a:lnSpc>
                <a:spcPct val="90000"/>
              </a:lnSpc>
            </a:pPr>
            <a:r>
              <a:rPr lang="en-ZA" altLang="en-US" sz="2000" smtClean="0"/>
              <a:t>Some are inefficient and allow viruses to sneak through. </a:t>
            </a:r>
          </a:p>
          <a:p>
            <a:pPr eaLnBrk="1" hangingPunct="1">
              <a:lnSpc>
                <a:spcPct val="90000"/>
              </a:lnSpc>
            </a:pPr>
            <a:r>
              <a:rPr lang="en-ZA" altLang="en-US" sz="2100" smtClean="0"/>
              <a:t>Update your virus definitions frequently. Your Anti Virus program could:</a:t>
            </a:r>
          </a:p>
          <a:p>
            <a:pPr lvl="1" eaLnBrk="1" hangingPunct="1">
              <a:lnSpc>
                <a:spcPct val="90000"/>
              </a:lnSpc>
            </a:pPr>
            <a:r>
              <a:rPr lang="en-ZA" altLang="en-US" sz="2000" smtClean="0"/>
              <a:t>Delete the virus</a:t>
            </a:r>
          </a:p>
          <a:p>
            <a:pPr lvl="1" eaLnBrk="1" hangingPunct="1">
              <a:lnSpc>
                <a:spcPct val="90000"/>
              </a:lnSpc>
            </a:pPr>
            <a:r>
              <a:rPr lang="en-ZA" altLang="en-US" sz="2000" smtClean="0"/>
              <a:t>Quarantine it </a:t>
            </a:r>
            <a:r>
              <a:rPr lang="en-ZA" altLang="en-US" sz="2000" smtClean="0">
                <a:sym typeface="Wingdings" pitchFamily="2" charset="2"/>
              </a:rPr>
              <a:t></a:t>
            </a:r>
            <a:r>
              <a:rPr lang="en-ZA" altLang="en-US" sz="2000" smtClean="0"/>
              <a:t> it will be on your computer but it will be ineffective.</a:t>
            </a:r>
            <a:endParaRPr lang="en-US" altLang="en-US" sz="2000" smtClean="0"/>
          </a:p>
        </p:txBody>
      </p:sp>
      <p:sp>
        <p:nvSpPr>
          <p:cNvPr id="1946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6019800"/>
            <a:ext cx="16002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Backup</a:t>
            </a:r>
            <a:endParaRPr lang="en-US" alt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19400"/>
            <a:ext cx="8229600" cy="3311525"/>
          </a:xfrm>
        </p:spPr>
        <p:txBody>
          <a:bodyPr/>
          <a:lstStyle/>
          <a:p>
            <a:pPr eaLnBrk="1" hangingPunct="1"/>
            <a:r>
              <a:rPr lang="en-ZA" altLang="en-US" smtClean="0"/>
              <a:t>Storage devices crash. </a:t>
            </a:r>
          </a:p>
          <a:p>
            <a:pPr lvl="1" eaLnBrk="1" hangingPunct="1"/>
            <a:r>
              <a:rPr lang="en-ZA" altLang="en-US" smtClean="0"/>
              <a:t>Frequently back up important work by:</a:t>
            </a:r>
          </a:p>
          <a:p>
            <a:pPr lvl="2" eaLnBrk="1" hangingPunct="1"/>
            <a:r>
              <a:rPr lang="en-ZA" altLang="en-US" smtClean="0"/>
              <a:t>copying your files to another storage medium </a:t>
            </a:r>
          </a:p>
          <a:p>
            <a:pPr lvl="2" eaLnBrk="1" hangingPunct="1"/>
            <a:r>
              <a:rPr lang="en-ZA" altLang="en-US" smtClean="0"/>
              <a:t>running a backup program to compress the files </a:t>
            </a:r>
          </a:p>
        </p:txBody>
      </p:sp>
      <p:sp>
        <p:nvSpPr>
          <p:cNvPr id="20484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6019800"/>
            <a:ext cx="16002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0" smtClean="0"/>
              <a:t>Wizards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3276600" cy="441166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600" smtClean="0"/>
              <a:t>A Wizard is a sequence of steps that help you do a task.  To pass from one step to the next, the step must be completed and the button marked </a:t>
            </a:r>
            <a:r>
              <a:rPr lang="en-US" altLang="en-US" sz="2600" i="1" smtClean="0"/>
              <a:t>NEXT </a:t>
            </a:r>
            <a:r>
              <a:rPr lang="en-US" altLang="en-US" sz="2600" smtClean="0"/>
              <a:t>must be clicked. </a:t>
            </a:r>
          </a:p>
        </p:txBody>
      </p:sp>
      <p:pic>
        <p:nvPicPr>
          <p:cNvPr id="21508" name="Picture 4" descr="Wizard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752600"/>
            <a:ext cx="42481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6019800"/>
            <a:ext cx="16002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Task Manager</a:t>
            </a: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5" t="16395" r="45862" b="37089"/>
          <a:stretch/>
        </p:blipFill>
        <p:spPr bwMode="auto">
          <a:xfrm>
            <a:off x="5681272" y="1761743"/>
            <a:ext cx="3462728" cy="340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1538248"/>
            <a:ext cx="533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 smtClean="0"/>
              <a:t>This manages tasks (as the name implies). We can use it when a program stops responding or simply to see what program may be using too much of the resources. </a:t>
            </a:r>
          </a:p>
          <a:p>
            <a:endParaRPr lang="en-ZA" sz="2000" dirty="0"/>
          </a:p>
          <a:p>
            <a:r>
              <a:rPr lang="en-ZA" sz="2000" dirty="0" smtClean="0"/>
              <a:t>To activate the task manager press CTRL+ALT+DELETE and choose Task Manager</a:t>
            </a:r>
          </a:p>
          <a:p>
            <a:r>
              <a:rPr lang="en-ZA" sz="2000" b="1" dirty="0" smtClean="0"/>
              <a:t>Or</a:t>
            </a:r>
          </a:p>
          <a:p>
            <a:r>
              <a:rPr lang="en-ZA" sz="2000" dirty="0" smtClean="0"/>
              <a:t>Right Click the task bar and choose Task Manager.</a:t>
            </a:r>
          </a:p>
          <a:p>
            <a:endParaRPr lang="en-ZA" sz="2000" dirty="0"/>
          </a:p>
          <a:p>
            <a:r>
              <a:rPr lang="en-ZA" sz="2000" dirty="0" smtClean="0"/>
              <a:t>If you select more details you get various tabs which allow more control.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000" dirty="0" smtClean="0"/>
              <a:t>You can see the performance of the CPU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000" dirty="0" smtClean="0"/>
              <a:t>You can see which programs are in </a:t>
            </a:r>
            <a:r>
              <a:rPr lang="en-ZA" sz="2000" dirty="0" err="1" smtClean="0"/>
              <a:t>Startup</a:t>
            </a:r>
            <a:endParaRPr lang="en-ZA" sz="2000" dirty="0" smtClean="0"/>
          </a:p>
          <a:p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369454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Spooling – background info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SPOOL </a:t>
            </a:r>
            <a:r>
              <a:rPr lang="en-ZA" dirty="0" smtClean="0">
                <a:sym typeface="Wingdings" panose="05000000000000000000" pitchFamily="2" charset="2"/>
              </a:rPr>
              <a:t> </a:t>
            </a:r>
            <a:r>
              <a:rPr lang="en-ZA" dirty="0" smtClean="0"/>
              <a:t>Simultaneous </a:t>
            </a:r>
            <a:r>
              <a:rPr lang="en-ZA" dirty="0"/>
              <a:t>Peripheral Operations On </a:t>
            </a:r>
            <a:r>
              <a:rPr lang="en-ZA" dirty="0" smtClean="0"/>
              <a:t>Line</a:t>
            </a:r>
          </a:p>
          <a:p>
            <a:r>
              <a:rPr lang="en-ZA" dirty="0" smtClean="0"/>
              <a:t>Buffer </a:t>
            </a:r>
            <a:r>
              <a:rPr lang="en-ZA" dirty="0" smtClean="0">
                <a:sym typeface="Wingdings" panose="05000000000000000000" pitchFamily="2" charset="2"/>
              </a:rPr>
              <a:t> temporary storage area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Queue  jobs line up waiting for their turn</a:t>
            </a:r>
            <a:endParaRPr lang="en-ZA" dirty="0"/>
          </a:p>
          <a:p>
            <a:r>
              <a:rPr lang="en-ZA" dirty="0">
                <a:sym typeface="Wingdings" panose="05000000000000000000" pitchFamily="2" charset="2"/>
              </a:rPr>
              <a:t>FIFO  First In First Out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6377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Spooling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When we talk of Spooling we will usually be talking of print jobs.</a:t>
            </a:r>
          </a:p>
          <a:p>
            <a:pPr marL="0" indent="0">
              <a:buNone/>
            </a:pPr>
            <a:r>
              <a:rPr lang="en-ZA" dirty="0" smtClean="0"/>
              <a:t>When we send work to the printer it gets stored in a buffer and as the printer is ready to work on it, it is spooled to the printer’s buffer area.</a:t>
            </a:r>
          </a:p>
          <a:p>
            <a:pPr marL="0" indent="0">
              <a:buNone/>
            </a:pPr>
            <a:r>
              <a:rPr lang="en-ZA" dirty="0" smtClean="0"/>
              <a:t>When the printer’s buffer empties it requests more data from the computer. This could be more of the same file or it could be the next print job.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8169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software?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program is a </a:t>
            </a:r>
            <a:r>
              <a:rPr lang="en-US" altLang="en-US" b="1" i="1" smtClean="0"/>
              <a:t>collection of instructions</a:t>
            </a:r>
            <a:r>
              <a:rPr lang="en-US" altLang="en-US" smtClean="0"/>
              <a:t> to do a job.  </a:t>
            </a:r>
          </a:p>
          <a:p>
            <a:pPr eaLnBrk="1" hangingPunct="1"/>
            <a:r>
              <a:rPr lang="en-US" altLang="en-US" smtClean="0"/>
              <a:t>Programs are collectively known as </a:t>
            </a:r>
            <a:r>
              <a:rPr lang="en-US" altLang="en-US" b="1" i="1" smtClean="0"/>
              <a:t>SOFTWARE</a:t>
            </a:r>
            <a:r>
              <a:rPr lang="en-US" altLang="en-US" smtClean="0"/>
              <a:t>.</a:t>
            </a:r>
          </a:p>
          <a:p>
            <a:pPr eaLnBrk="1" hangingPunct="1"/>
            <a:r>
              <a:rPr lang="en-US" altLang="en-US" smtClean="0"/>
              <a:t>The people who write programs are called </a:t>
            </a:r>
            <a:r>
              <a:rPr lang="en-US" altLang="en-US" b="1" i="1" smtClean="0"/>
              <a:t>PROGRAMMERS</a:t>
            </a:r>
            <a:r>
              <a:rPr lang="en-US" alt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Printer control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All printers have an on-board card that controls communication with a connected computer. This is known as the printer controller.</a:t>
            </a:r>
          </a:p>
          <a:p>
            <a:pPr marL="0" indent="0">
              <a:buNone/>
            </a:pPr>
            <a:r>
              <a:rPr lang="en-ZA" dirty="0" smtClean="0"/>
              <a:t>It establishes communication with the computer and controls the amount of data it can handle at a time.</a:t>
            </a:r>
          </a:p>
          <a:p>
            <a:pPr marL="0" indent="0">
              <a:buNone/>
            </a:pPr>
            <a:r>
              <a:rPr lang="en-ZA" dirty="0" smtClean="0"/>
              <a:t>If it is a networked printer, it will have to keep control of several computers and facilitate their access.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099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File Compression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File compression is used when we need to make files smaller in order to save disk space or send them via email.</a:t>
            </a:r>
          </a:p>
          <a:p>
            <a:r>
              <a:rPr lang="en-ZA" dirty="0" smtClean="0"/>
              <a:t>Most compression programs can compress several files into one “package” which can be unpacked on the receiving end.</a:t>
            </a:r>
          </a:p>
          <a:p>
            <a:r>
              <a:rPr lang="en-ZA" dirty="0" smtClean="0"/>
              <a:t>There are many compression utilities but the most popular for Windows users is </a:t>
            </a:r>
            <a:r>
              <a:rPr lang="en-ZA" dirty="0" err="1" smtClean="0"/>
              <a:t>Winzip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1826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0" smtClean="0"/>
              <a:t>Application Software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Is an interface between us and the computer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it helps us to do a task.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Application programs make the computer a multi-function tool.</a:t>
            </a:r>
          </a:p>
          <a:p>
            <a:pPr eaLnBrk="1" hangingPunct="1">
              <a:lnSpc>
                <a:spcPct val="90000"/>
              </a:lnSpc>
            </a:pPr>
            <a:r>
              <a:rPr lang="en-ZA" altLang="en-US" smtClean="0"/>
              <a:t>Application programs include: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 word processor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 spreadsheet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Computer games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Educational programs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mtClean="0"/>
          </a:p>
        </p:txBody>
      </p:sp>
      <p:sp>
        <p:nvSpPr>
          <p:cNvPr id="2253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934200" y="6096000"/>
            <a:ext cx="1295400" cy="5334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Application types</a:t>
            </a:r>
            <a:endParaRPr lang="en-US" alt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ZA" altLang="en-US" smtClean="0">
                <a:hlinkClick r:id="rId2" action="ppaction://hlinksldjump"/>
              </a:rPr>
              <a:t>Licensed</a:t>
            </a:r>
            <a:endParaRPr lang="en-ZA" altLang="en-US" smtClean="0"/>
          </a:p>
          <a:p>
            <a:pPr eaLnBrk="1" hangingPunct="1"/>
            <a:r>
              <a:rPr lang="en-ZA" altLang="en-US" smtClean="0">
                <a:hlinkClick r:id="rId3" action="ppaction://hlinksldjump"/>
              </a:rPr>
              <a:t>Shareware</a:t>
            </a:r>
            <a:endParaRPr lang="en-ZA" altLang="en-US" smtClean="0"/>
          </a:p>
          <a:p>
            <a:pPr eaLnBrk="1" hangingPunct="1"/>
            <a:r>
              <a:rPr lang="en-ZA" altLang="en-US" smtClean="0">
                <a:hlinkClick r:id="rId4" action="ppaction://hlinksldjump"/>
              </a:rPr>
              <a:t>Freeware</a:t>
            </a:r>
            <a:endParaRPr lang="en-ZA" altLang="en-US" smtClean="0"/>
          </a:p>
          <a:p>
            <a:pPr eaLnBrk="1" hangingPunct="1"/>
            <a:r>
              <a:rPr lang="en-ZA" altLang="en-US" smtClean="0">
                <a:hlinkClick r:id="rId5" action="ppaction://hlinksldjump"/>
              </a:rPr>
              <a:t>Open Source</a:t>
            </a:r>
            <a:endParaRPr lang="en-ZA" altLang="en-US" smtClean="0"/>
          </a:p>
          <a:p>
            <a:pPr eaLnBrk="1" hangingPunct="1"/>
            <a:r>
              <a:rPr lang="en-ZA" altLang="en-US" smtClean="0">
                <a:hlinkClick r:id="rId6" action="ppaction://hlinksldjump"/>
              </a:rPr>
              <a:t>Public Domain</a:t>
            </a:r>
            <a:endParaRPr lang="en-ZA" altLang="en-US" smtClean="0"/>
          </a:p>
          <a:p>
            <a:pPr eaLnBrk="1" hangingPunct="1"/>
            <a:endParaRPr lang="en-ZA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0" smtClean="0"/>
              <a:t>Licensed Software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you buy software from a vendor, you buy a license for that software.  </a:t>
            </a:r>
          </a:p>
          <a:p>
            <a:pPr eaLnBrk="1" hangingPunct="1"/>
            <a:r>
              <a:rPr lang="en-US" altLang="en-US" smtClean="0"/>
              <a:t>You can install it on one computer only.  There are a few licenses that will allow you to install it on two computers AS LONG AS ONLY ONE COPY OF IT WILL BE USED AT A TIME.  The penalties for abusing a license are strict.</a:t>
            </a:r>
          </a:p>
        </p:txBody>
      </p:sp>
      <p:sp>
        <p:nvSpPr>
          <p:cNvPr id="2458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934200" y="6096000"/>
            <a:ext cx="1295400" cy="5334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0" smtClean="0"/>
              <a:t>Licensed Software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mtClean="0"/>
              <a:t>If you wish to use the software on many computers, it is necessary to buy either a copy of the software for each computer or a site license to load the program on a certain number of computers.  This is usually the better deal because a license for 10 copies costs less than buying 10 copies of the program.</a:t>
            </a:r>
          </a:p>
          <a:p>
            <a:pPr marL="0" indent="0" eaLnBrk="1" hangingPunct="1"/>
            <a:endParaRPr lang="en-US" altLang="en-US" smtClean="0"/>
          </a:p>
        </p:txBody>
      </p:sp>
      <p:sp>
        <p:nvSpPr>
          <p:cNvPr id="2560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781800" y="6019800"/>
            <a:ext cx="1295400" cy="5334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0" smtClean="0"/>
              <a:t>Licensed Software (3)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Usually you will be required to register the software that you purchase.  There will usually be a registration form for you to fill in and will usually be done online.  </a:t>
            </a:r>
          </a:p>
        </p:txBody>
      </p:sp>
      <p:sp>
        <p:nvSpPr>
          <p:cNvPr id="2662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705600" y="6019800"/>
            <a:ext cx="1295400" cy="5334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100" smtClean="0"/>
              <a:t>Advantages of registering software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You will be informed of product updates and </a:t>
            </a:r>
          </a:p>
          <a:p>
            <a:pPr eaLnBrk="1" hangingPunct="1"/>
            <a:r>
              <a:rPr lang="en-US" altLang="en-US" smtClean="0"/>
              <a:t>You may get additional facilities for the program like extra fonts etc.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765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86600" y="6019800"/>
            <a:ext cx="11430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0" smtClean="0"/>
              <a:t>Shareware –”Try before you Buy”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116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700" smtClean="0"/>
              <a:t>You may get: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700" smtClean="0"/>
              <a:t>The full package but it may be “date stamped”.  This means it begins a count down from the day it is installed. A screen display will give details such as the author’s name and address and the cost to register the program		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700" smtClean="0"/>
              <a:t>A trial version of the package which gives a good indication of its worth and scope but is not the full version.  Details of the author will be given should you wish to purchase the full copy.</a:t>
            </a:r>
          </a:p>
        </p:txBody>
      </p:sp>
      <p:sp>
        <p:nvSpPr>
          <p:cNvPr id="28676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705600" y="6019800"/>
            <a:ext cx="1447800" cy="685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Shareware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44500" indent="-444500" eaLnBrk="1" hangingPunct="1">
              <a:buFont typeface="Wingdings" pitchFamily="2" charset="2"/>
              <a:buNone/>
            </a:pPr>
            <a:r>
              <a:rPr lang="en-US" altLang="en-US" smtClean="0"/>
              <a:t>A lot of shareware is very good quality.  If you like the shareware, you can pass it on to a friend with no strings attached.  </a:t>
            </a:r>
          </a:p>
          <a:p>
            <a:pPr marL="444500" indent="-444500" eaLnBrk="1" hangingPunct="1">
              <a:buFont typeface="Wingdings" pitchFamily="2" charset="2"/>
              <a:buNone/>
            </a:pPr>
            <a:r>
              <a:rPr lang="en-US" altLang="en-US" smtClean="0"/>
              <a:t>You may not </a:t>
            </a:r>
          </a:p>
          <a:p>
            <a:pPr marL="444500" indent="-444500" eaLnBrk="1" hangingPunct="1"/>
            <a:r>
              <a:rPr lang="en-US" altLang="en-US" smtClean="0"/>
              <a:t>Change the program in any way or</a:t>
            </a:r>
          </a:p>
          <a:p>
            <a:pPr marL="444500" indent="-444500" eaLnBrk="1" hangingPunct="1"/>
            <a:r>
              <a:rPr lang="en-US" altLang="en-US" smtClean="0"/>
              <a:t>Sell the program</a:t>
            </a:r>
          </a:p>
        </p:txBody>
      </p:sp>
      <p:sp>
        <p:nvSpPr>
          <p:cNvPr id="2970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1800" y="5943600"/>
            <a:ext cx="12954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i="1" smtClean="0"/>
              <a:t>Types of Software</a:t>
            </a:r>
            <a:endParaRPr lang="en-US" altLang="en-US" i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3540125"/>
          </a:xfrm>
        </p:spPr>
        <p:txBody>
          <a:bodyPr/>
          <a:lstStyle/>
          <a:p>
            <a:pPr eaLnBrk="1" hangingPunct="1"/>
            <a:r>
              <a:rPr lang="en-US" altLang="en-US" smtClean="0">
                <a:hlinkClick r:id="rId2" action="ppaction://hlinksldjump"/>
              </a:rPr>
              <a:t>Systems</a:t>
            </a:r>
            <a:endParaRPr lang="en-US" altLang="en-US" smtClean="0"/>
          </a:p>
          <a:p>
            <a:pPr eaLnBrk="1" hangingPunct="1"/>
            <a:r>
              <a:rPr lang="en-US" altLang="en-US" smtClean="0">
                <a:hlinkClick r:id="rId3" action="ppaction://hlinksldjump"/>
              </a:rPr>
              <a:t>Application 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0" smtClean="0"/>
              <a:t>Freeware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96875" indent="-396875" eaLnBrk="1" hangingPunct="1"/>
            <a:r>
              <a:rPr lang="en-US" altLang="en-US" smtClean="0"/>
              <a:t>Often found on the Internet.  </a:t>
            </a:r>
          </a:p>
          <a:p>
            <a:pPr marL="396875" indent="-396875" eaLnBrk="1" hangingPunct="1"/>
            <a:r>
              <a:rPr lang="en-US" altLang="en-US" smtClean="0"/>
              <a:t>It is free for you to use and to give away to others</a:t>
            </a:r>
          </a:p>
          <a:p>
            <a:pPr marL="396875" indent="-396875" eaLnBrk="1" hangingPunct="1"/>
            <a:r>
              <a:rPr lang="en-US" altLang="en-US" smtClean="0"/>
              <a:t>BUT the author holds the copyright so no changes can be made to the program and you cannot redistribute it for a price under your own banner.</a:t>
            </a:r>
          </a:p>
        </p:txBody>
      </p:sp>
      <p:sp>
        <p:nvSpPr>
          <p:cNvPr id="30724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1800" y="5943600"/>
            <a:ext cx="12954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smtClean="0"/>
              <a:t>Open Source Software (OSS)</a:t>
            </a:r>
            <a:endParaRPr lang="en-ZA" alt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altLang="en-US" smtClean="0"/>
              <a:t>Software that is accessible to the public and is usually free</a:t>
            </a:r>
          </a:p>
          <a:p>
            <a:r>
              <a:rPr lang="en-ZA" altLang="en-US" smtClean="0"/>
              <a:t>The code can be made available to people who wish to manipulate or examine it.</a:t>
            </a:r>
          </a:p>
          <a:p>
            <a:r>
              <a:rPr lang="en-ZA" altLang="en-US" smtClean="0"/>
              <a:t>It has a license which encourages users to share any modifications made</a:t>
            </a:r>
          </a:p>
          <a:p>
            <a:r>
              <a:rPr lang="en-ZA" altLang="en-US" smtClean="0"/>
              <a:t>The software can be shared freely as long as users abide by the terms of the license. </a:t>
            </a:r>
          </a:p>
        </p:txBody>
      </p:sp>
      <p:sp>
        <p:nvSpPr>
          <p:cNvPr id="3174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1800" y="5943600"/>
            <a:ext cx="12954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/>
            <a:r>
              <a:rPr lang="en-US" altLang="en-US" b="0" smtClean="0"/>
              <a:t>Public Domain Software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6525"/>
          </a:xfrm>
        </p:spPr>
        <p:txBody>
          <a:bodyPr/>
          <a:lstStyle/>
          <a:p>
            <a:pPr eaLnBrk="1" hangingPunct="1"/>
            <a:r>
              <a:rPr lang="en-US" altLang="en-US" smtClean="0"/>
              <a:t>Essentially means “No License Required</a:t>
            </a:r>
          </a:p>
          <a:p>
            <a:pPr eaLnBrk="1" hangingPunct="1"/>
            <a:r>
              <a:rPr lang="en-US" altLang="en-US" smtClean="0"/>
              <a:t>Free </a:t>
            </a:r>
          </a:p>
          <a:p>
            <a:pPr eaLnBrk="1" hangingPunct="1"/>
            <a:r>
              <a:rPr lang="en-US" altLang="en-US" smtClean="0"/>
              <a:t>It is not copyrighted</a:t>
            </a:r>
          </a:p>
          <a:p>
            <a:pPr eaLnBrk="1" hangingPunct="1"/>
            <a:r>
              <a:rPr lang="en-US" altLang="en-US" smtClean="0"/>
              <a:t>Source Code is freely available</a:t>
            </a:r>
          </a:p>
          <a:p>
            <a:pPr eaLnBrk="1" hangingPunct="1"/>
            <a:r>
              <a:rPr lang="en-US" altLang="en-US" smtClean="0"/>
              <a:t>Can be given to others </a:t>
            </a:r>
          </a:p>
          <a:p>
            <a:pPr eaLnBrk="1" hangingPunct="1"/>
            <a:r>
              <a:rPr lang="en-US" altLang="en-US" smtClean="0"/>
              <a:t>Changes can be made to it if you wish BUT you are expected to share any improvements. </a:t>
            </a:r>
          </a:p>
          <a:p>
            <a:pPr eaLnBrk="1" hangingPunct="1"/>
            <a:r>
              <a:rPr lang="en-US" altLang="en-US" smtClean="0"/>
              <a:t>It can be considered as a subset of Open Source</a:t>
            </a:r>
          </a:p>
        </p:txBody>
      </p:sp>
      <p:sp>
        <p:nvSpPr>
          <p:cNvPr id="3277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1800" y="5943600"/>
            <a:ext cx="12954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0" smtClean="0"/>
              <a:t>Software Piracy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Software Piracy is the running of illegal software on a system.  </a:t>
            </a:r>
          </a:p>
          <a:p>
            <a:pPr eaLnBrk="1" hangingPunct="1"/>
            <a:r>
              <a:rPr lang="en-US" altLang="en-US" smtClean="0"/>
              <a:t>It does not matter how the program arrived on the system, if the owner of the system does not possess a license for the software then the software is illegal.  </a:t>
            </a:r>
          </a:p>
          <a:p>
            <a:pPr eaLnBrk="1" hangingPunct="1"/>
            <a:r>
              <a:rPr lang="en-US" altLang="en-US" smtClean="0"/>
              <a:t>Piracy is punishable by law.  Heavy fines are imposed on anyone caught with illegal software on their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r>
              <a:rPr lang="en-ZA" dirty="0" smtClean="0"/>
              <a:t>Malware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382000" cy="5952202"/>
          </a:xfrm>
        </p:spPr>
        <p:txBody>
          <a:bodyPr/>
          <a:lstStyle/>
          <a:p>
            <a:r>
              <a:rPr lang="en-ZA" dirty="0" smtClean="0">
                <a:solidFill>
                  <a:srgbClr val="FF0000"/>
                </a:solidFill>
              </a:rPr>
              <a:t>Mal</a:t>
            </a:r>
            <a:r>
              <a:rPr lang="en-ZA" dirty="0" smtClean="0">
                <a:solidFill>
                  <a:srgbClr val="00B050"/>
                </a:solidFill>
              </a:rPr>
              <a:t>ware</a:t>
            </a:r>
            <a:r>
              <a:rPr lang="en-ZA" dirty="0" smtClean="0"/>
              <a:t> </a:t>
            </a:r>
            <a:r>
              <a:rPr lang="en-ZA" dirty="0" smtClean="0">
                <a:sym typeface="Wingdings" panose="05000000000000000000" pitchFamily="2" charset="2"/>
              </a:rPr>
              <a:t> </a:t>
            </a:r>
            <a:r>
              <a:rPr lang="en-ZA" dirty="0" smtClean="0">
                <a:solidFill>
                  <a:srgbClr val="FF0000"/>
                </a:solidFill>
                <a:sym typeface="Wingdings" panose="05000000000000000000" pitchFamily="2" charset="2"/>
              </a:rPr>
              <a:t>Mal</a:t>
            </a:r>
            <a:r>
              <a:rPr lang="en-ZA" dirty="0" smtClean="0">
                <a:sym typeface="Wingdings" panose="05000000000000000000" pitchFamily="2" charset="2"/>
              </a:rPr>
              <a:t>icious Soft</a:t>
            </a:r>
            <a:r>
              <a:rPr lang="en-ZA" dirty="0" smtClean="0">
                <a:solidFill>
                  <a:srgbClr val="00B050"/>
                </a:solidFill>
                <a:sym typeface="Wingdings" panose="05000000000000000000" pitchFamily="2" charset="2"/>
              </a:rPr>
              <a:t>ware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This software usually enters your computer via a downloaded file. It includes:</a:t>
            </a:r>
          </a:p>
          <a:p>
            <a:pPr lvl="1"/>
            <a:r>
              <a:rPr lang="en-ZA" b="1" dirty="0" smtClean="0">
                <a:sym typeface="Wingdings" panose="05000000000000000000" pitchFamily="2" charset="2"/>
              </a:rPr>
              <a:t>Spyware</a:t>
            </a:r>
            <a:r>
              <a:rPr lang="en-ZA" dirty="0" smtClean="0">
                <a:sym typeface="Wingdings" panose="05000000000000000000" pitchFamily="2" charset="2"/>
              </a:rPr>
              <a:t>  programs that grab info from your computer that can be used against you</a:t>
            </a:r>
          </a:p>
          <a:p>
            <a:pPr lvl="1"/>
            <a:r>
              <a:rPr lang="en-ZA" b="1" dirty="0" err="1" smtClean="0">
                <a:sym typeface="Wingdings" panose="05000000000000000000" pitchFamily="2" charset="2"/>
              </a:rPr>
              <a:t>Keyloggers</a:t>
            </a:r>
            <a:r>
              <a:rPr lang="en-ZA" dirty="0" smtClean="0">
                <a:sym typeface="Wingdings" panose="05000000000000000000" pitchFamily="2" charset="2"/>
              </a:rPr>
              <a:t>  records and stores keystrokes to gain access to banking etc.</a:t>
            </a:r>
          </a:p>
          <a:p>
            <a:pPr lvl="1"/>
            <a:r>
              <a:rPr lang="en-ZA" b="1" dirty="0" smtClean="0">
                <a:sym typeface="Wingdings" panose="05000000000000000000" pitchFamily="2" charset="2"/>
              </a:rPr>
              <a:t>Viruses</a:t>
            </a:r>
            <a:r>
              <a:rPr lang="en-ZA" dirty="0" smtClean="0">
                <a:sym typeface="Wingdings" panose="05000000000000000000" pitchFamily="2" charset="2"/>
              </a:rPr>
              <a:t> (worms, Trojan Horses)</a:t>
            </a:r>
          </a:p>
          <a:p>
            <a:pPr lvl="1"/>
            <a:r>
              <a:rPr lang="en-ZA" b="1" dirty="0" smtClean="0">
                <a:sym typeface="Wingdings" panose="05000000000000000000" pitchFamily="2" charset="2"/>
              </a:rPr>
              <a:t>Adware</a:t>
            </a:r>
            <a:r>
              <a:rPr lang="en-ZA" dirty="0" smtClean="0">
                <a:sym typeface="Wingdings" panose="05000000000000000000" pitchFamily="2" charset="2"/>
              </a:rPr>
              <a:t>  banners and or popups </a:t>
            </a:r>
            <a:r>
              <a:rPr lang="en-ZA" smtClean="0">
                <a:sym typeface="Wingdings" panose="05000000000000000000" pitchFamily="2" charset="2"/>
              </a:rPr>
              <a:t>that could </a:t>
            </a:r>
            <a:r>
              <a:rPr lang="en-ZA" dirty="0" smtClean="0">
                <a:sym typeface="Wingdings" panose="05000000000000000000" pitchFamily="2" charset="2"/>
              </a:rPr>
              <a:t>lead to nasty places</a:t>
            </a:r>
          </a:p>
          <a:p>
            <a:pPr lvl="1"/>
            <a:r>
              <a:rPr lang="en-ZA" b="1" dirty="0" smtClean="0">
                <a:sym typeface="Wingdings" panose="05000000000000000000" pitchFamily="2" charset="2"/>
              </a:rPr>
              <a:t>Bots</a:t>
            </a:r>
            <a:r>
              <a:rPr lang="en-ZA" dirty="0" smtClean="0">
                <a:sym typeface="Wingdings" panose="05000000000000000000" pitchFamily="2" charset="2"/>
              </a:rPr>
              <a:t>  a computer program that searches and crawls through the internet. Often used by criminals to spy on you</a:t>
            </a:r>
          </a:p>
          <a:p>
            <a:pPr lvl="1"/>
            <a:endParaRPr lang="en-ZA" dirty="0"/>
          </a:p>
        </p:txBody>
      </p:sp>
      <p:sp>
        <p:nvSpPr>
          <p:cNvPr id="5" name="TextBox 4"/>
          <p:cNvSpPr txBox="1"/>
          <p:nvPr/>
        </p:nvSpPr>
        <p:spPr>
          <a:xfrm>
            <a:off x="8748464" y="6453336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ym typeface="Symbol"/>
              </a:rPr>
              <a:t>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6671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3890963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Line 5"/>
          <p:cNvSpPr>
            <a:spLocks noChangeShapeType="1"/>
          </p:cNvSpPr>
          <p:nvPr/>
        </p:nvSpPr>
        <p:spPr bwMode="auto">
          <a:xfrm flipV="1">
            <a:off x="2819400" y="1371600"/>
            <a:ext cx="2590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H="1" flipV="1">
            <a:off x="2895600" y="2362200"/>
            <a:ext cx="2514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 flipH="1" flipV="1">
            <a:off x="2971800" y="3124200"/>
            <a:ext cx="2133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5410200" y="838200"/>
            <a:ext cx="22256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ZA" altLang="en-US" sz="1800" b="1"/>
              <a:t>Sets the standards by which the system will work</a:t>
            </a:r>
            <a:r>
              <a:rPr lang="en-US" altLang="en-US" sz="1800" b="1"/>
              <a:t> </a:t>
            </a:r>
          </a:p>
        </p:txBody>
      </p:sp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5410200" y="2514600"/>
            <a:ext cx="24542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ZA" altLang="en-US" sz="1800" b="1"/>
              <a:t>Hardware needs these in order to work</a:t>
            </a:r>
            <a:endParaRPr lang="en-US" altLang="en-US" sz="1800" b="1"/>
          </a:p>
        </p:txBody>
      </p: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5105400" y="3962400"/>
            <a:ext cx="266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ZA" altLang="en-US" sz="1800" b="1"/>
              <a:t>Helps us work with the computer</a:t>
            </a:r>
            <a:endParaRPr lang="en-US" altLang="en-US" sz="1800" b="1"/>
          </a:p>
        </p:txBody>
      </p:sp>
      <p:sp>
        <p:nvSpPr>
          <p:cNvPr id="6153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10400" y="6096000"/>
            <a:ext cx="1295400" cy="5334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Systems Software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396875" eaLnBrk="1" hangingPunct="1"/>
            <a:r>
              <a:rPr lang="en-US" altLang="en-US" smtClean="0"/>
              <a:t>Is an interface between the computer and other programs.  </a:t>
            </a:r>
          </a:p>
          <a:p>
            <a:pPr marL="457200" indent="-396875" eaLnBrk="1" hangingPunct="1"/>
            <a:r>
              <a:rPr lang="en-ZA" altLang="en-US" smtClean="0"/>
              <a:t>Examples are:</a:t>
            </a:r>
          </a:p>
          <a:p>
            <a:pPr marL="919163" lvl="1" eaLnBrk="1" hangingPunct="1"/>
            <a:r>
              <a:rPr lang="en-ZA" altLang="en-US" smtClean="0">
                <a:hlinkClick r:id="rId2" action="ppaction://hlinksldjump"/>
              </a:rPr>
              <a:t>BIOS</a:t>
            </a:r>
            <a:endParaRPr lang="en-ZA" altLang="en-US" smtClean="0"/>
          </a:p>
          <a:p>
            <a:pPr marL="919163" lvl="1" eaLnBrk="1" hangingPunct="1"/>
            <a:r>
              <a:rPr lang="en-ZA" altLang="en-US" smtClean="0">
                <a:hlinkClick r:id="rId3" action="ppaction://hlinksldjump"/>
              </a:rPr>
              <a:t>DRIVERS</a:t>
            </a:r>
            <a:endParaRPr lang="en-ZA" altLang="en-US" smtClean="0"/>
          </a:p>
          <a:p>
            <a:pPr marL="919163" lvl="1" eaLnBrk="1" hangingPunct="1"/>
            <a:r>
              <a:rPr lang="en-ZA" altLang="en-US" smtClean="0">
                <a:hlinkClick r:id="rId4" action="ppaction://hlinksldjump"/>
              </a:rPr>
              <a:t>Operating Systems</a:t>
            </a:r>
            <a:r>
              <a:rPr lang="en-ZA" altLang="en-US" smtClean="0"/>
              <a:t>	</a:t>
            </a:r>
          </a:p>
          <a:p>
            <a:pPr marL="919163" lvl="1" eaLnBrk="1" hangingPunct="1"/>
            <a:r>
              <a:rPr lang="en-ZA" altLang="en-US" smtClean="0">
                <a:hlinkClick r:id="rId5" action="ppaction://hlinksldjump"/>
              </a:rPr>
              <a:t>Utilities</a:t>
            </a:r>
            <a:endParaRPr lang="en-ZA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z="3500" smtClean="0"/>
              <a:t>BIOS – Basic Input Output System</a:t>
            </a:r>
            <a:endParaRPr lang="en-US" altLang="en-US" sz="35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Stored on the BIOS chip </a:t>
            </a:r>
          </a:p>
          <a:p>
            <a:pPr eaLnBrk="1" hangingPunct="1"/>
            <a:r>
              <a:rPr lang="en-ZA" altLang="en-US" smtClean="0"/>
              <a:t>Controls </a:t>
            </a:r>
          </a:p>
          <a:p>
            <a:pPr lvl="1" eaLnBrk="1" hangingPunct="1"/>
            <a:r>
              <a:rPr lang="en-ZA" altLang="en-US" smtClean="0"/>
              <a:t>the boot up process </a:t>
            </a:r>
          </a:p>
          <a:p>
            <a:pPr lvl="1" eaLnBrk="1" hangingPunct="1"/>
            <a:r>
              <a:rPr lang="en-ZA" altLang="en-US" smtClean="0"/>
              <a:t>the input and output </a:t>
            </a:r>
          </a:p>
          <a:p>
            <a:pPr eaLnBrk="1" hangingPunct="1"/>
            <a:r>
              <a:rPr lang="en-ZA" altLang="en-US" smtClean="0"/>
              <a:t>It runs the POST (Power On Self Test) program which makes sure that all attachments are working. </a:t>
            </a:r>
          </a:p>
          <a:p>
            <a:pPr eaLnBrk="1" hangingPunct="1"/>
            <a:r>
              <a:rPr lang="en-ZA" altLang="en-US" smtClean="0"/>
              <a:t>It loads the operating system.</a:t>
            </a:r>
            <a:endParaRPr lang="en-US" altLang="en-US" smtClean="0"/>
          </a:p>
        </p:txBody>
      </p:sp>
      <p:sp>
        <p:nvSpPr>
          <p:cNvPr id="819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6019800"/>
            <a:ext cx="9144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Drivers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ZA" altLang="en-US" b="1" smtClean="0"/>
              <a:t>Drivers </a:t>
            </a:r>
            <a:r>
              <a:rPr lang="en-ZA" altLang="en-US" smtClean="0"/>
              <a:t>help hardware items to work with your system and with each other.</a:t>
            </a:r>
          </a:p>
          <a:p>
            <a:pPr eaLnBrk="1" hangingPunct="1"/>
            <a:r>
              <a:rPr lang="en-ZA" altLang="en-US" smtClean="0"/>
              <a:t>“</a:t>
            </a:r>
            <a:r>
              <a:rPr lang="en-ZA" altLang="en-US" b="1" smtClean="0"/>
              <a:t>Plug and Play</a:t>
            </a:r>
            <a:r>
              <a:rPr lang="en-ZA" altLang="en-US" smtClean="0"/>
              <a:t>” (PnP) means that the driver is already on your system.  </a:t>
            </a:r>
          </a:p>
          <a:p>
            <a:pPr eaLnBrk="1" hangingPunct="1"/>
            <a:r>
              <a:rPr lang="en-ZA" altLang="en-US" smtClean="0"/>
              <a:t>If the driver is not found, you need to install it from a disk or the internet. </a:t>
            </a:r>
            <a:endParaRPr lang="en-US" altLang="en-US" smtClean="0"/>
          </a:p>
        </p:txBody>
      </p:sp>
      <p:sp>
        <p:nvSpPr>
          <p:cNvPr id="922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6019800"/>
            <a:ext cx="9144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Operating System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 computing, your application and utility programs have to have a platform from which they can perform.  </a:t>
            </a:r>
          </a:p>
          <a:p>
            <a:pPr eaLnBrk="1" hangingPunct="1"/>
            <a:r>
              <a:rPr lang="en-US" altLang="en-US" dirty="0" smtClean="0"/>
              <a:t>That platform is your Operating System. </a:t>
            </a:r>
          </a:p>
          <a:p>
            <a:pPr eaLnBrk="1" hangingPunct="1"/>
            <a:r>
              <a:rPr lang="en-US" altLang="en-US" dirty="0" smtClean="0"/>
              <a:t>It is an interface between the Software and the hardware</a:t>
            </a:r>
          </a:p>
          <a:p>
            <a:pPr eaLnBrk="1" hangingPunct="1"/>
            <a:r>
              <a:rPr lang="en-US" altLang="en-US" dirty="0" smtClean="0"/>
              <a:t>It is the most basic component allowing you to work with your computer programs.</a:t>
            </a:r>
          </a:p>
        </p:txBody>
      </p:sp>
      <p:sp>
        <p:nvSpPr>
          <p:cNvPr id="2" name="Action Button: Back or Previous 1">
            <a:hlinkClick r:id="rId2" action="ppaction://hlinksldjump" highlightClick="1"/>
          </p:cNvPr>
          <p:cNvSpPr/>
          <p:nvPr/>
        </p:nvSpPr>
        <p:spPr>
          <a:xfrm>
            <a:off x="6477000" y="6096000"/>
            <a:ext cx="1295400" cy="5334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0" smtClean="0"/>
              <a:t>Utility Software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en-US" sz="2600" dirty="0" smtClean="0"/>
              <a:t>These </a:t>
            </a:r>
            <a:r>
              <a:rPr lang="en-US" altLang="en-US" sz="2600" b="1" dirty="0" smtClean="0"/>
              <a:t>useful </a:t>
            </a:r>
            <a:r>
              <a:rPr lang="en-US" altLang="en-US" sz="2600" dirty="0" smtClean="0"/>
              <a:t>programs are often called “housekeeping” programs. </a:t>
            </a:r>
          </a:p>
          <a:p>
            <a:pPr eaLnBrk="1" hangingPunct="1"/>
            <a:r>
              <a:rPr lang="en-US" altLang="en-US" sz="2600" dirty="0" smtClean="0"/>
              <a:t>They help manage and troubleshoot problems</a:t>
            </a:r>
          </a:p>
          <a:p>
            <a:pPr lvl="1" eaLnBrk="1" hangingPunct="1"/>
            <a:r>
              <a:rPr lang="en-ZA" altLang="en-US" sz="2200" dirty="0" smtClean="0">
                <a:hlinkClick r:id="rId2" action="ppaction://hlinksldjump"/>
              </a:rPr>
              <a:t>Recycle Bin</a:t>
            </a:r>
            <a:endParaRPr lang="en-ZA" altLang="en-US" sz="2200" dirty="0" smtClean="0"/>
          </a:p>
          <a:p>
            <a:pPr lvl="1" eaLnBrk="1" hangingPunct="1"/>
            <a:r>
              <a:rPr lang="en-ZA" altLang="en-US" sz="2200" dirty="0" smtClean="0">
                <a:hlinkClick r:id="rId3" action="ppaction://hlinksldjump"/>
              </a:rPr>
              <a:t>Defrag</a:t>
            </a:r>
            <a:endParaRPr lang="en-ZA" altLang="en-US" sz="2200" dirty="0" smtClean="0"/>
          </a:p>
          <a:p>
            <a:pPr lvl="1" eaLnBrk="1" hangingPunct="1"/>
            <a:r>
              <a:rPr lang="en-ZA" altLang="en-US" sz="2200" dirty="0" smtClean="0">
                <a:hlinkClick r:id="rId4" action="ppaction://hlinksldjump"/>
              </a:rPr>
              <a:t>Disk </a:t>
            </a:r>
            <a:r>
              <a:rPr lang="en-ZA" altLang="en-US" sz="2200" dirty="0" err="1" smtClean="0">
                <a:hlinkClick r:id="rId4" action="ppaction://hlinksldjump"/>
              </a:rPr>
              <a:t>Cleanup</a:t>
            </a:r>
            <a:endParaRPr lang="en-ZA" altLang="en-US" sz="2200" dirty="0" smtClean="0"/>
          </a:p>
          <a:p>
            <a:pPr lvl="1" eaLnBrk="1" hangingPunct="1"/>
            <a:r>
              <a:rPr lang="en-ZA" altLang="en-US" sz="2200" dirty="0" smtClean="0">
                <a:hlinkClick r:id="rId5" action="ppaction://hlinksldjump"/>
              </a:rPr>
              <a:t>Scan disk (error checking)</a:t>
            </a:r>
            <a:endParaRPr lang="en-ZA" altLang="en-US" sz="2200" dirty="0" smtClean="0"/>
          </a:p>
          <a:p>
            <a:pPr lvl="1" eaLnBrk="1" hangingPunct="1"/>
            <a:r>
              <a:rPr lang="en-ZA" altLang="en-US" sz="2200" dirty="0" smtClean="0">
                <a:hlinkClick r:id="rId6" action="ppaction://hlinksldjump"/>
              </a:rPr>
              <a:t>Anti-Virus</a:t>
            </a:r>
            <a:endParaRPr lang="en-ZA" altLang="en-US" sz="2200" dirty="0" smtClean="0"/>
          </a:p>
          <a:p>
            <a:pPr lvl="1" eaLnBrk="1" hangingPunct="1"/>
            <a:r>
              <a:rPr lang="en-ZA" altLang="en-US" sz="2200" dirty="0" smtClean="0">
                <a:hlinkClick r:id="rId7" action="ppaction://hlinksldjump"/>
              </a:rPr>
              <a:t>Backup</a:t>
            </a:r>
            <a:endParaRPr lang="en-ZA" altLang="en-US" sz="2200" dirty="0" smtClean="0"/>
          </a:p>
          <a:p>
            <a:pPr lvl="1" eaLnBrk="1" hangingPunct="1"/>
            <a:r>
              <a:rPr lang="en-ZA" altLang="en-US" sz="2200" dirty="0" smtClean="0">
                <a:hlinkClick r:id="rId8" action="ppaction://hlinksldjump"/>
              </a:rPr>
              <a:t>Wizards</a:t>
            </a:r>
            <a:r>
              <a:rPr lang="en-ZA" altLang="en-US" sz="2200" dirty="0" smtClean="0"/>
              <a:t> </a:t>
            </a:r>
          </a:p>
          <a:p>
            <a:pPr lvl="1" eaLnBrk="1" hangingPunct="1"/>
            <a:r>
              <a:rPr lang="en-ZA" altLang="en-US" sz="2200" dirty="0" smtClean="0">
                <a:hlinkClick r:id="rId9" action="ppaction://hlinksldjump"/>
              </a:rPr>
              <a:t>Task Manager</a:t>
            </a:r>
            <a:endParaRPr lang="en-US" altLang="en-US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ol cat">
  <a:themeElements>
    <a:clrScheme name="cool cat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E2E3EA"/>
      </a:accent1>
      <a:accent2>
        <a:srgbClr val="669999"/>
      </a:accent2>
      <a:accent3>
        <a:srgbClr val="FFFFFF"/>
      </a:accent3>
      <a:accent4>
        <a:srgbClr val="000000"/>
      </a:accent4>
      <a:accent5>
        <a:srgbClr val="EEEFF3"/>
      </a:accent5>
      <a:accent6>
        <a:srgbClr val="5C8A8A"/>
      </a:accent6>
      <a:hlink>
        <a:srgbClr val="2352C7"/>
      </a:hlink>
      <a:folHlink>
        <a:srgbClr val="D94B33"/>
      </a:folHlink>
    </a:clrScheme>
    <a:fontScheme name="cool c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ol cat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E2E3EA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EEFF3"/>
        </a:accent5>
        <a:accent6>
          <a:srgbClr val="5C8A8A"/>
        </a:accent6>
        <a:hlink>
          <a:srgbClr val="2352C7"/>
        </a:hlink>
        <a:folHlink>
          <a:srgbClr val="D94B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1541</TotalTime>
  <Words>1751</Words>
  <Application>Microsoft Office PowerPoint</Application>
  <PresentationFormat>On-screen Show (4:3)</PresentationFormat>
  <Paragraphs>204</Paragraphs>
  <Slides>34</Slides>
  <Notes>2</Notes>
  <HiddenSlides>9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cool cat</vt:lpstr>
      <vt:lpstr>Software</vt:lpstr>
      <vt:lpstr>What is software?</vt:lpstr>
      <vt:lpstr>Types of Software</vt:lpstr>
      <vt:lpstr>PowerPoint Presentation</vt:lpstr>
      <vt:lpstr>Systems Software </vt:lpstr>
      <vt:lpstr>BIOS – Basic Input Output System</vt:lpstr>
      <vt:lpstr>Drivers</vt:lpstr>
      <vt:lpstr>Operating System</vt:lpstr>
      <vt:lpstr>Utility Software</vt:lpstr>
      <vt:lpstr>Recycle Bin</vt:lpstr>
      <vt:lpstr>Defrag</vt:lpstr>
      <vt:lpstr>Disk cleanup</vt:lpstr>
      <vt:lpstr>Scan Disk – (error checking)</vt:lpstr>
      <vt:lpstr>Anti Virus</vt:lpstr>
      <vt:lpstr>Backup</vt:lpstr>
      <vt:lpstr>Wizards</vt:lpstr>
      <vt:lpstr>Task Manager</vt:lpstr>
      <vt:lpstr>Spooling – background info</vt:lpstr>
      <vt:lpstr>Spooling</vt:lpstr>
      <vt:lpstr>Printer control</vt:lpstr>
      <vt:lpstr>File Compression</vt:lpstr>
      <vt:lpstr>Application Software </vt:lpstr>
      <vt:lpstr>Application types</vt:lpstr>
      <vt:lpstr>Licensed Software</vt:lpstr>
      <vt:lpstr>Licensed Software (2)</vt:lpstr>
      <vt:lpstr>Licensed Software (3)</vt:lpstr>
      <vt:lpstr>Advantages of registering software</vt:lpstr>
      <vt:lpstr>Shareware –”Try before you Buy”</vt:lpstr>
      <vt:lpstr>Shareware (2)</vt:lpstr>
      <vt:lpstr>Freeware</vt:lpstr>
      <vt:lpstr>Open Source Software (OSS)</vt:lpstr>
      <vt:lpstr>Public Domain Software</vt:lpstr>
      <vt:lpstr>Software Piracy</vt:lpstr>
      <vt:lpstr>Malware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</dc:title>
  <dc:creator>Admin</dc:creator>
  <cp:lastModifiedBy>Vera Alexander</cp:lastModifiedBy>
  <cp:revision>45</cp:revision>
  <dcterms:created xsi:type="dcterms:W3CDTF">2011-02-09T02:48:19Z</dcterms:created>
  <dcterms:modified xsi:type="dcterms:W3CDTF">2018-07-22T18:04:05Z</dcterms:modified>
</cp:coreProperties>
</file>